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73146" autoAdjust="0"/>
  </p:normalViewPr>
  <p:slideViewPr>
    <p:cSldViewPr>
      <p:cViewPr>
        <p:scale>
          <a:sx n="85" d="100"/>
          <a:sy n="85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06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CA" sz="4400" b="0" i="0" dirty="0">
                <a:solidFill>
                  <a:srgbClr val="374151"/>
                </a:solidFill>
                <a:effectLst/>
                <a:latin typeface="Söhne"/>
              </a:rPr>
              <a:t>Enhancing Social Buzz's Big Data Strategy for Sustainable Growth</a:t>
            </a:r>
            <a:endParaRPr lang="en-US" sz="44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F2D3861-2E5E-CD8D-A7EE-794673600432}"/>
              </a:ext>
            </a:extLst>
          </p:cNvPr>
          <p:cNvSpPr txBox="1"/>
          <p:nvPr/>
        </p:nvSpPr>
        <p:spPr>
          <a:xfrm>
            <a:off x="11125200" y="1161805"/>
            <a:ext cx="683576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According to an analysis of the top 5 categories, visitors interact with information about animals and science.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These analyses were informative, but we can help you get more from this vast quantity of data in real time.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Food is one of the top 5 categories, and the category for healthy eating is the third most popular. Thus, by combining these two categories, we can produce more content and increase user engagement.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AutoShape 31">
            <a:extLst>
              <a:ext uri="{FF2B5EF4-FFF2-40B4-BE49-F238E27FC236}">
                <a16:creationId xmlns:a16="http://schemas.microsoft.com/office/drawing/2014/main" id="{D77FDB15-429D-7F75-C808-601688CD234A}"/>
              </a:ext>
            </a:extLst>
          </p:cNvPr>
          <p:cNvSpPr/>
          <p:nvPr/>
        </p:nvSpPr>
        <p:spPr>
          <a:xfrm>
            <a:off x="8401093" y="2028890"/>
            <a:ext cx="9803723" cy="625252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dirty="0"/>
              <a:t>                                                 </a:t>
            </a:r>
            <a:r>
              <a:rPr lang="en-IN" sz="3600" b="1" dirty="0"/>
              <a:t>Social Buzz </a:t>
            </a:r>
            <a:r>
              <a:rPr lang="en-IN" sz="3600" dirty="0"/>
              <a:t>is a fast growing company ready to become a global unicorn needs to adapt to its global scale.</a:t>
            </a:r>
          </a:p>
          <a:p>
            <a:r>
              <a:rPr lang="en-IN" sz="3600" dirty="0"/>
              <a:t>Accenture has taken a 3 month project with them to focus on the following tasks: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/>
              <a:t>An audit of their big data practice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/>
              <a:t>Recommendations for a successful IPO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b="1" dirty="0"/>
              <a:t>Analysis of top 5 content categories based on their popularity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03377" y="3703375"/>
            <a:ext cx="7207787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sz="3600" b="0" i="0" dirty="0">
                <a:solidFill>
                  <a:srgbClr val="D1D5DB"/>
                </a:solidFill>
                <a:effectLst/>
                <a:latin typeface="Söhne"/>
              </a:rPr>
              <a:t>Social Buzz receives a staggering number of posts, surpassing 100,000 each day, resulting in an annual accumulation of 36,500,000 posts.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CA" sz="3600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3600" b="0" i="0" dirty="0">
                <a:solidFill>
                  <a:srgbClr val="D1D5DB"/>
                </a:solidFill>
                <a:effectLst/>
                <a:latin typeface="Söhne"/>
              </a:rPr>
              <a:t> Notably, this immense data pool consists entirely of unstructured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3600" b="0" i="0" dirty="0">
                <a:solidFill>
                  <a:srgbClr val="D1D5DB"/>
                </a:solidFill>
                <a:effectLst/>
                <a:latin typeface="Söhne"/>
              </a:rPr>
              <a:t>The challenge lies in finding ways to capitalize on this vast amount of data effectively.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B0427-18FE-0BAB-61A1-9696C9D1F979}"/>
              </a:ext>
            </a:extLst>
          </p:cNvPr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US" sz="3200" dirty="0"/>
              <a:t>TEAM:</a:t>
            </a:r>
          </a:p>
          <a:p>
            <a:endParaRPr lang="en-US" sz="3200" dirty="0"/>
          </a:p>
          <a:p>
            <a:r>
              <a:rPr lang="en-US" sz="3200" dirty="0"/>
              <a:t>Andrew Fleming (Chief Technical Architect): Expert in big data architecture, leading technical aspects.</a:t>
            </a:r>
          </a:p>
          <a:p>
            <a:endParaRPr lang="en-US" sz="3200" dirty="0"/>
          </a:p>
          <a:p>
            <a:r>
              <a:rPr lang="en-US" sz="3200" dirty="0"/>
              <a:t>Marcus </a:t>
            </a:r>
            <a:r>
              <a:rPr lang="en-US" sz="3200" dirty="0" err="1"/>
              <a:t>Rompton</a:t>
            </a:r>
            <a:r>
              <a:rPr lang="en-US" sz="3200" dirty="0"/>
              <a:t> (Senior Principal): Vast data analytics experience, extracting insights.</a:t>
            </a:r>
          </a:p>
          <a:p>
            <a:endParaRPr lang="en-US" sz="3200" dirty="0"/>
          </a:p>
          <a:p>
            <a:r>
              <a:rPr lang="en-US" sz="3200" dirty="0"/>
              <a:t>Chirag </a:t>
            </a:r>
            <a:r>
              <a:rPr lang="en-US" sz="3200" dirty="0" err="1"/>
              <a:t>Bhanushali</a:t>
            </a:r>
            <a:r>
              <a:rPr lang="en-US" sz="3200" dirty="0"/>
              <a:t>: For Data analysis, driving best practices.</a:t>
            </a:r>
          </a:p>
          <a:p>
            <a:endParaRPr lang="en-US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7ED3FEA-3EDF-FE5F-07B6-7860993DB7F2}"/>
              </a:ext>
            </a:extLst>
          </p:cNvPr>
          <p:cNvSpPr txBox="1"/>
          <p:nvPr/>
        </p:nvSpPr>
        <p:spPr>
          <a:xfrm>
            <a:off x="14537252" y="8014830"/>
            <a:ext cx="18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Chirag </a:t>
            </a:r>
            <a:r>
              <a:rPr lang="en-US" dirty="0" err="1"/>
              <a:t>Bhanushali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BD63D-9B49-937C-F8A2-6C91006FB482}"/>
              </a:ext>
            </a:extLst>
          </p:cNvPr>
          <p:cNvSpPr txBox="1"/>
          <p:nvPr/>
        </p:nvSpPr>
        <p:spPr>
          <a:xfrm>
            <a:off x="14109408" y="4918634"/>
            <a:ext cx="351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0" i="0" dirty="0">
                <a:solidFill>
                  <a:srgbClr val="374151"/>
                </a:solidFill>
                <a:effectLst/>
                <a:latin typeface="Söhne"/>
              </a:rPr>
              <a:t>Marcus </a:t>
            </a:r>
            <a:r>
              <a:rPr lang="en-CA" sz="1800" b="0" i="0" dirty="0" err="1">
                <a:solidFill>
                  <a:srgbClr val="374151"/>
                </a:solidFill>
                <a:effectLst/>
                <a:latin typeface="Söhne"/>
              </a:rPr>
              <a:t>Rompton</a:t>
            </a:r>
            <a:r>
              <a:rPr lang="en-CA" sz="1800" b="0" i="0" dirty="0">
                <a:solidFill>
                  <a:srgbClr val="374151"/>
                </a:solidFill>
                <a:effectLst/>
                <a:latin typeface="Söhne"/>
              </a:rPr>
              <a:t> (Senior Principal):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78E1F6-A8B4-A948-BD77-2AAC4AD4F655}"/>
              </a:ext>
            </a:extLst>
          </p:cNvPr>
          <p:cNvSpPr txBox="1"/>
          <p:nvPr/>
        </p:nvSpPr>
        <p:spPr>
          <a:xfrm>
            <a:off x="13948884" y="2003807"/>
            <a:ext cx="413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b="0" i="0" dirty="0">
                <a:solidFill>
                  <a:srgbClr val="374151"/>
                </a:solidFill>
                <a:effectLst/>
                <a:latin typeface="Söhne"/>
              </a:rPr>
              <a:t>Andrew Fleming (Chief Technical Architect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B85C4A-AC12-B6FF-3999-64763252FD7C}"/>
              </a:ext>
            </a:extLst>
          </p:cNvPr>
          <p:cNvSpPr txBox="1"/>
          <p:nvPr/>
        </p:nvSpPr>
        <p:spPr>
          <a:xfrm>
            <a:off x="4166939" y="1341881"/>
            <a:ext cx="40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3D2A2E-CE96-BE78-F4AC-E5165E8BB6EE}"/>
              </a:ext>
            </a:extLst>
          </p:cNvPr>
          <p:cNvSpPr txBox="1"/>
          <p:nvPr/>
        </p:nvSpPr>
        <p:spPr>
          <a:xfrm>
            <a:off x="5764133" y="2881507"/>
            <a:ext cx="40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Extracting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7168F7-7233-5E4C-9857-5BBF4FEDC078}"/>
              </a:ext>
            </a:extLst>
          </p:cNvPr>
          <p:cNvSpPr txBox="1"/>
          <p:nvPr/>
        </p:nvSpPr>
        <p:spPr>
          <a:xfrm>
            <a:off x="7457218" y="4381639"/>
            <a:ext cx="40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Modelling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37C1A8-9440-7D71-347E-6422437A8553}"/>
              </a:ext>
            </a:extLst>
          </p:cNvPr>
          <p:cNvSpPr txBox="1"/>
          <p:nvPr/>
        </p:nvSpPr>
        <p:spPr>
          <a:xfrm>
            <a:off x="9531036" y="6040524"/>
            <a:ext cx="40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Analysing Data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3DCBB0-6B42-FC78-8EE1-3FD5D6F92402}"/>
              </a:ext>
            </a:extLst>
          </p:cNvPr>
          <p:cNvSpPr txBox="1"/>
          <p:nvPr/>
        </p:nvSpPr>
        <p:spPr>
          <a:xfrm>
            <a:off x="11246676" y="7828620"/>
            <a:ext cx="40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Finding Data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8B4D39-BAB6-D101-45B2-EAFA57D1C46C}"/>
              </a:ext>
            </a:extLst>
          </p:cNvPr>
          <p:cNvSpPr txBox="1"/>
          <p:nvPr/>
        </p:nvSpPr>
        <p:spPr>
          <a:xfrm>
            <a:off x="7653141" y="4112448"/>
            <a:ext cx="243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16 DIFFERENT CATEGORIES OF CONTENT</a:t>
            </a:r>
          </a:p>
          <a:p>
            <a:endParaRPr lang="en-IN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4432B-8806-B40D-4D58-59EC76185393}"/>
              </a:ext>
            </a:extLst>
          </p:cNvPr>
          <p:cNvSpPr txBox="1"/>
          <p:nvPr/>
        </p:nvSpPr>
        <p:spPr>
          <a:xfrm>
            <a:off x="13092836" y="3433321"/>
            <a:ext cx="2438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The month of "January" has the most content posted.</a:t>
            </a:r>
          </a:p>
          <a:p>
            <a:endParaRPr lang="en-IN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D29A3-92B6-8DC5-1B67-3453F3242B73}"/>
              </a:ext>
            </a:extLst>
          </p:cNvPr>
          <p:cNvSpPr txBox="1"/>
          <p:nvPr/>
        </p:nvSpPr>
        <p:spPr>
          <a:xfrm>
            <a:off x="2731178" y="3620006"/>
            <a:ext cx="2438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'ANIMALS' CATEGORY CONTENT POSTED IN 1897</a:t>
            </a:r>
          </a:p>
          <a:p>
            <a:endParaRPr lang="en-IN" sz="32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3A0094-027C-B728-51B5-6A0C85ED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482" y="29633"/>
            <a:ext cx="15901518" cy="52331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09D1BD6-ECAA-F881-F15E-6557C09A7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84" y="5262765"/>
            <a:ext cx="15901518" cy="47172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77BD4DE-B4BE-DB9B-99B7-11329995AA78}"/>
              </a:ext>
            </a:extLst>
          </p:cNvPr>
          <p:cNvSpPr txBox="1"/>
          <p:nvPr/>
        </p:nvSpPr>
        <p:spPr>
          <a:xfrm>
            <a:off x="4958635" y="956438"/>
            <a:ext cx="119367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The top 5 categories based on popularity are 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800" dirty="0"/>
              <a:t>Animals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800" dirty="0"/>
              <a:t>Science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800" dirty="0"/>
              <a:t>Healthy Eating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800" dirty="0"/>
              <a:t>Technology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1800" dirty="0"/>
              <a:t>Food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BE05C72-0A7E-3ED0-7473-F4AB7123D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8634" y="2735123"/>
            <a:ext cx="10128965" cy="65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359</Words>
  <Application>Microsoft Macintosh PowerPoint</Application>
  <PresentationFormat>Custom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Clear Sans Regular Bold</vt:lpstr>
      <vt:lpstr>Graphik Regular</vt:lpstr>
      <vt:lpstr>Arial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Chirag Mohan Bhanushali</cp:lastModifiedBy>
  <cp:revision>12</cp:revision>
  <dcterms:created xsi:type="dcterms:W3CDTF">2006-08-16T00:00:00Z</dcterms:created>
  <dcterms:modified xsi:type="dcterms:W3CDTF">2023-07-25T20:25:41Z</dcterms:modified>
  <dc:identifier>DAEhDyfaYKE</dc:identifier>
</cp:coreProperties>
</file>